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ns Extra Bold" charset="1" panose="020B0906030804020204"/>
      <p:regular r:id="rId14"/>
    </p:embeddedFont>
    <p:embeddedFont>
      <p:font typeface="Poppins Bold" charset="1" panose="00000800000000000000"/>
      <p:regular r:id="rId15"/>
    </p:embeddedFont>
    <p:embeddedFont>
      <p:font typeface="Poppins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66227" y="923925"/>
            <a:ext cx="8015383" cy="99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  <a:spcBef>
                <a:spcPct val="0"/>
              </a:spcBef>
            </a:pPr>
            <a:r>
              <a:rPr lang="en-US" sz="58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Lập Trình Hệ Thống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6359" y="7826832"/>
            <a:ext cx="7366063" cy="215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5"/>
              </a:lnSpc>
            </a:pPr>
          </a:p>
          <a:p>
            <a:pPr algn="ctr">
              <a:lnSpc>
                <a:spcPts val="5675"/>
              </a:lnSpc>
            </a:pPr>
            <a:r>
              <a:rPr lang="en-US" b="true" sz="4053" spc="-8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Lê Hải Đông</a:t>
            </a:r>
          </a:p>
          <a:p>
            <a:pPr algn="ctr">
              <a:lnSpc>
                <a:spcPts val="5675"/>
              </a:lnSpc>
              <a:spcBef>
                <a:spcPct val="0"/>
              </a:spcBef>
            </a:pPr>
            <a:r>
              <a:rPr lang="en-US" b="true" sz="4053" spc="-81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Nguyễn Việt Dững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-340962" y="3103649"/>
            <a:ext cx="9484962" cy="391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19"/>
              </a:lnSpc>
              <a:spcBef>
                <a:spcPct val="0"/>
              </a:spcBef>
            </a:pPr>
            <a:r>
              <a:rPr lang="en-US" sz="8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IOT-Cảnh Báo Cháy Sớm</a:t>
            </a:r>
          </a:p>
          <a:p>
            <a:pPr algn="ctr">
              <a:lnSpc>
                <a:spcPts val="8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2875" y="1028700"/>
            <a:ext cx="15506425" cy="7787604"/>
            <a:chOff x="0" y="0"/>
            <a:chExt cx="4083997" cy="20510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83997" cy="2051056"/>
            </a:xfrm>
            <a:custGeom>
              <a:avLst/>
              <a:gdLst/>
              <a:ahLst/>
              <a:cxnLst/>
              <a:rect r="r" b="b" t="t" l="l"/>
              <a:pathLst>
                <a:path h="2051056" w="4083997">
                  <a:moveTo>
                    <a:pt x="0" y="0"/>
                  </a:moveTo>
                  <a:lnTo>
                    <a:pt x="4083997" y="0"/>
                  </a:lnTo>
                  <a:lnTo>
                    <a:pt x="4083997" y="2051056"/>
                  </a:lnTo>
                  <a:lnTo>
                    <a:pt x="0" y="205105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083997" cy="2089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59058" y="1236723"/>
            <a:ext cx="17308447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Giới Thiệu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20132" y="2457450"/>
            <a:ext cx="12447735" cy="572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68"/>
              </a:lnSpc>
            </a:pPr>
            <a:r>
              <a:rPr lang="en-US" sz="4048" spc="-8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Đề tài “Hệ thống cảnh báo cháy sớm” được xây dự</a:t>
            </a:r>
            <a:r>
              <a:rPr lang="en-US" sz="4048" spc="-8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ng với mục tiêu:</a:t>
            </a:r>
          </a:p>
          <a:p>
            <a:pPr algn="just" marL="874142" indent="-437071" lvl="1">
              <a:lnSpc>
                <a:spcPts val="5668"/>
              </a:lnSpc>
              <a:buFont typeface="Arial"/>
              <a:buChar char="•"/>
            </a:pPr>
            <a:r>
              <a:rPr lang="en-US" sz="4048" spc="-8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Phát hiện nhanh các dấu hiệu nguy hiểm (khí gas, ngọn lửa, nhiệt độ).</a:t>
            </a:r>
          </a:p>
          <a:p>
            <a:pPr algn="just" marL="874142" indent="-437071" lvl="1">
              <a:lnSpc>
                <a:spcPts val="5668"/>
              </a:lnSpc>
              <a:buFont typeface="Arial"/>
              <a:buChar char="•"/>
            </a:pPr>
            <a:r>
              <a:rPr lang="en-US" sz="4048" spc="-8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Cảnh báo bằng còi báo động tại chỗ.</a:t>
            </a:r>
          </a:p>
          <a:p>
            <a:pPr algn="just" marL="874142" indent="-437071" lvl="1">
              <a:lnSpc>
                <a:spcPts val="5668"/>
              </a:lnSpc>
              <a:buFont typeface="Arial"/>
              <a:buChar char="•"/>
            </a:pPr>
            <a:r>
              <a:rPr lang="en-US" sz="4048" spc="-8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Gửi thông báo từ xa thông qua ứng dụng Blynk trên điện thoại.</a:t>
            </a:r>
          </a:p>
          <a:p>
            <a:pPr algn="just">
              <a:lnSpc>
                <a:spcPts val="5668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0642" y="0"/>
            <a:ext cx="17606863" cy="8608549"/>
            <a:chOff x="0" y="0"/>
            <a:chExt cx="4637198" cy="2267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37198" cy="2267272"/>
            </a:xfrm>
            <a:custGeom>
              <a:avLst/>
              <a:gdLst/>
              <a:ahLst/>
              <a:cxnLst/>
              <a:rect r="r" b="b" t="t" l="l"/>
              <a:pathLst>
                <a:path h="2267272" w="4637198">
                  <a:moveTo>
                    <a:pt x="0" y="0"/>
                  </a:moveTo>
                  <a:lnTo>
                    <a:pt x="4637198" y="0"/>
                  </a:lnTo>
                  <a:lnTo>
                    <a:pt x="4637198" y="2267272"/>
                  </a:lnTo>
                  <a:lnTo>
                    <a:pt x="0" y="22672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37198" cy="2305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77110" y="1805548"/>
            <a:ext cx="3837400" cy="3338110"/>
          </a:xfrm>
          <a:custGeom>
            <a:avLst/>
            <a:gdLst/>
            <a:ahLst/>
            <a:cxnLst/>
            <a:rect r="r" b="b" t="t" l="l"/>
            <a:pathLst>
              <a:path h="3338110" w="3837400">
                <a:moveTo>
                  <a:pt x="0" y="0"/>
                </a:moveTo>
                <a:lnTo>
                  <a:pt x="3837401" y="0"/>
                </a:lnTo>
                <a:lnTo>
                  <a:pt x="3837401" y="3338111"/>
                </a:lnTo>
                <a:lnTo>
                  <a:pt x="0" y="33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7" t="0" r="-216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83132" y="1805548"/>
            <a:ext cx="3837400" cy="3338110"/>
          </a:xfrm>
          <a:custGeom>
            <a:avLst/>
            <a:gdLst/>
            <a:ahLst/>
            <a:cxnLst/>
            <a:rect r="r" b="b" t="t" l="l"/>
            <a:pathLst>
              <a:path h="3338110" w="3837400">
                <a:moveTo>
                  <a:pt x="0" y="0"/>
                </a:moveTo>
                <a:lnTo>
                  <a:pt x="3837401" y="0"/>
                </a:lnTo>
                <a:lnTo>
                  <a:pt x="3837401" y="3338111"/>
                </a:lnTo>
                <a:lnTo>
                  <a:pt x="0" y="3338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83132" y="5477034"/>
            <a:ext cx="3837400" cy="3338110"/>
          </a:xfrm>
          <a:custGeom>
            <a:avLst/>
            <a:gdLst/>
            <a:ahLst/>
            <a:cxnLst/>
            <a:rect r="r" b="b" t="t" l="l"/>
            <a:pathLst>
              <a:path h="3338110" w="3837400">
                <a:moveTo>
                  <a:pt x="0" y="0"/>
                </a:moveTo>
                <a:lnTo>
                  <a:pt x="3837401" y="0"/>
                </a:lnTo>
                <a:lnTo>
                  <a:pt x="3837401" y="3338110"/>
                </a:lnTo>
                <a:lnTo>
                  <a:pt x="0" y="3338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089" t="0" r="-689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77110" y="5270439"/>
            <a:ext cx="3901828" cy="3338110"/>
          </a:xfrm>
          <a:custGeom>
            <a:avLst/>
            <a:gdLst/>
            <a:ahLst/>
            <a:cxnLst/>
            <a:rect r="r" b="b" t="t" l="l"/>
            <a:pathLst>
              <a:path h="3338110" w="3901828">
                <a:moveTo>
                  <a:pt x="0" y="0"/>
                </a:moveTo>
                <a:lnTo>
                  <a:pt x="3901829" y="0"/>
                </a:lnTo>
                <a:lnTo>
                  <a:pt x="3901829" y="3338110"/>
                </a:lnTo>
                <a:lnTo>
                  <a:pt x="0" y="3338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92" t="0" r="-624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0642" y="480293"/>
            <a:ext cx="17308447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Thiết Bị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1359" y="3011069"/>
            <a:ext cx="3415751" cy="79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26"/>
              </a:lnSpc>
            </a:pPr>
            <a:r>
              <a:rPr lang="en-US" sz="4376" spc="-8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ESP32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7897" y="6352370"/>
            <a:ext cx="4189214" cy="79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26"/>
              </a:lnSpc>
            </a:pPr>
            <a:r>
              <a:rPr lang="en-US" sz="4376" spc="-8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Cảm biến lửa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43549" y="3011069"/>
            <a:ext cx="3415751" cy="79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26"/>
              </a:lnSpc>
            </a:pPr>
            <a:r>
              <a:rPr lang="en-US" sz="4376" spc="-8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Buzzer Pin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53908" y="6352370"/>
            <a:ext cx="3415751" cy="79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26"/>
              </a:lnSpc>
            </a:pPr>
            <a:r>
              <a:rPr lang="en-US" sz="4376" spc="-87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MQ2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0642" y="0"/>
            <a:ext cx="17606863" cy="8608549"/>
            <a:chOff x="0" y="0"/>
            <a:chExt cx="4637198" cy="2267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37198" cy="2267272"/>
            </a:xfrm>
            <a:custGeom>
              <a:avLst/>
              <a:gdLst/>
              <a:ahLst/>
              <a:cxnLst/>
              <a:rect r="r" b="b" t="t" l="l"/>
              <a:pathLst>
                <a:path h="2267272" w="4637198">
                  <a:moveTo>
                    <a:pt x="0" y="0"/>
                  </a:moveTo>
                  <a:lnTo>
                    <a:pt x="4637198" y="0"/>
                  </a:lnTo>
                  <a:lnTo>
                    <a:pt x="4637198" y="2267272"/>
                  </a:lnTo>
                  <a:lnTo>
                    <a:pt x="0" y="22672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37198" cy="2305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364" y="1766721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0642" y="36661"/>
            <a:ext cx="17308447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Sơ Đồ Kết Nối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51826" y="1115801"/>
            <a:ext cx="6107474" cy="749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1. </a:t>
            </a: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MQ-2 (Gas Sensor)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VCC → 3.3V (ESP32)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GND → GND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AO (Analog Output) → GPIO34 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2. Flame Sensor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VCC → 3.3V (ESP32)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GND → GND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DO (Digital Output) → GPIO35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3. Buzzer (còi báo động)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+ → GPIO25 (ESP32)</a:t>
            </a:r>
          </a:p>
          <a:p>
            <a:pPr algn="l">
              <a:lnSpc>
                <a:spcPts val="5021"/>
              </a:lnSpc>
            </a:pPr>
            <a:r>
              <a:rPr lang="en-US" b="true" sz="30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- → GND</a:t>
            </a:r>
          </a:p>
          <a:p>
            <a:pPr algn="ctr">
              <a:lnSpc>
                <a:spcPts val="5021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0642" y="0"/>
            <a:ext cx="17606863" cy="8608549"/>
            <a:chOff x="0" y="0"/>
            <a:chExt cx="4637198" cy="2267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37198" cy="2267272"/>
            </a:xfrm>
            <a:custGeom>
              <a:avLst/>
              <a:gdLst/>
              <a:ahLst/>
              <a:cxnLst/>
              <a:rect r="r" b="b" t="t" l="l"/>
              <a:pathLst>
                <a:path h="2267272" w="4637198">
                  <a:moveTo>
                    <a:pt x="0" y="0"/>
                  </a:moveTo>
                  <a:lnTo>
                    <a:pt x="4637198" y="0"/>
                  </a:lnTo>
                  <a:lnTo>
                    <a:pt x="4637198" y="2267272"/>
                  </a:lnTo>
                  <a:lnTo>
                    <a:pt x="0" y="22672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37198" cy="2305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992499" y="1233161"/>
            <a:ext cx="10303001" cy="6864375"/>
          </a:xfrm>
          <a:custGeom>
            <a:avLst/>
            <a:gdLst/>
            <a:ahLst/>
            <a:cxnLst/>
            <a:rect r="r" b="b" t="t" l="l"/>
            <a:pathLst>
              <a:path h="6864375" w="10303001">
                <a:moveTo>
                  <a:pt x="0" y="0"/>
                </a:moveTo>
                <a:lnTo>
                  <a:pt x="10303002" y="0"/>
                </a:lnTo>
                <a:lnTo>
                  <a:pt x="10303002" y="6864375"/>
                </a:lnTo>
                <a:lnTo>
                  <a:pt x="0" y="686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0642" y="36661"/>
            <a:ext cx="17308447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Quy Trình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6460" y="-195530"/>
            <a:ext cx="17606863" cy="8608549"/>
            <a:chOff x="0" y="0"/>
            <a:chExt cx="4637198" cy="2267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37198" cy="2267272"/>
            </a:xfrm>
            <a:custGeom>
              <a:avLst/>
              <a:gdLst/>
              <a:ahLst/>
              <a:cxnLst/>
              <a:rect r="r" b="b" t="t" l="l"/>
              <a:pathLst>
                <a:path h="2267272" w="4637198">
                  <a:moveTo>
                    <a:pt x="0" y="0"/>
                  </a:moveTo>
                  <a:lnTo>
                    <a:pt x="4637198" y="0"/>
                  </a:lnTo>
                  <a:lnTo>
                    <a:pt x="4637198" y="2267272"/>
                  </a:lnTo>
                  <a:lnTo>
                    <a:pt x="0" y="22672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37198" cy="2305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2006" y="2086452"/>
            <a:ext cx="17223988" cy="470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7488" indent="-478744" lvl="1">
              <a:lnSpc>
                <a:spcPts val="6208"/>
              </a:lnSpc>
              <a:buAutoNum type="arabicPeriod" startAt="1"/>
            </a:pPr>
            <a:r>
              <a:rPr lang="en-US" sz="4434" spc="-8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Phát hiện khí gas rò rỉ.</a:t>
            </a:r>
          </a:p>
          <a:p>
            <a:pPr algn="just" marL="957488" indent="-478744" lvl="1">
              <a:lnSpc>
                <a:spcPts val="6208"/>
              </a:lnSpc>
              <a:buAutoNum type="arabicPeriod" startAt="1"/>
            </a:pPr>
            <a:r>
              <a:rPr lang="en-US" sz="4434" spc="-8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Phát hiện ngọn lửa.</a:t>
            </a:r>
          </a:p>
          <a:p>
            <a:pPr algn="just" marL="957488" indent="-478744" lvl="1">
              <a:lnSpc>
                <a:spcPts val="6208"/>
              </a:lnSpc>
              <a:buAutoNum type="arabicPeriod" startAt="1"/>
            </a:pPr>
            <a:r>
              <a:rPr lang="en-US" sz="4434" spc="-8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Kích hoạt còi báo động cục bộ.</a:t>
            </a:r>
          </a:p>
          <a:p>
            <a:pPr algn="just" marL="957488" indent="-478744" lvl="1">
              <a:lnSpc>
                <a:spcPts val="6208"/>
              </a:lnSpc>
              <a:buAutoNum type="arabicPeriod" startAt="1"/>
            </a:pPr>
            <a:r>
              <a:rPr lang="en-US" sz="4434" spc="-8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Gửi thông báo qua Blynk App.</a:t>
            </a:r>
          </a:p>
          <a:p>
            <a:pPr algn="just" marL="957488" indent="-478744" lvl="1">
              <a:lnSpc>
                <a:spcPts val="6208"/>
              </a:lnSpc>
              <a:buAutoNum type="arabicPeriod" startAt="1"/>
            </a:pPr>
            <a:r>
              <a:rPr lang="en-US" sz="4434" spc="-8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Hiển thị dữ liệu cảm biến dạng biểu đồ thời gian thực.</a:t>
            </a:r>
          </a:p>
          <a:p>
            <a:pPr algn="just">
              <a:lnSpc>
                <a:spcPts val="620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6460" y="268700"/>
            <a:ext cx="17308447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Chức Năng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6460" y="-195530"/>
            <a:ext cx="17606863" cy="8608549"/>
            <a:chOff x="0" y="0"/>
            <a:chExt cx="4637198" cy="2267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37198" cy="2267272"/>
            </a:xfrm>
            <a:custGeom>
              <a:avLst/>
              <a:gdLst/>
              <a:ahLst/>
              <a:cxnLst/>
              <a:rect r="r" b="b" t="t" l="l"/>
              <a:pathLst>
                <a:path h="2267272" w="4637198">
                  <a:moveTo>
                    <a:pt x="0" y="0"/>
                  </a:moveTo>
                  <a:lnTo>
                    <a:pt x="4637198" y="0"/>
                  </a:lnTo>
                  <a:lnTo>
                    <a:pt x="4637198" y="2267272"/>
                  </a:lnTo>
                  <a:lnTo>
                    <a:pt x="0" y="22672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637198" cy="2295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60642" y="36661"/>
            <a:ext cx="17308447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Ứng Dụng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6359" y="1603784"/>
            <a:ext cx="14517014" cy="574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4773" indent="-392386" lvl="1">
              <a:lnSpc>
                <a:spcPts val="5088"/>
              </a:lnSpc>
              <a:buFont typeface="Arial"/>
              <a:buChar char="•"/>
            </a:pPr>
            <a:r>
              <a:rPr lang="en-US" sz="3634" spc="-7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Gia đình: Phát hiện rò rỉ gas trong bếp, cảnh báo cháy do nấu nướng, giúp bảo vệ an toàn.</a:t>
            </a:r>
          </a:p>
          <a:p>
            <a:pPr algn="just" marL="784773" indent="-392386" lvl="1">
              <a:lnSpc>
                <a:spcPts val="5088"/>
              </a:lnSpc>
              <a:buFont typeface="Arial"/>
              <a:buChar char="•"/>
            </a:pPr>
            <a:r>
              <a:rPr lang="en-US" sz="3634" spc="-7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Nhà hàng, quán ăn: Giám sát bếp ăn tập thể, hạn chế sự cố do gas hoặc dầu mỡ.</a:t>
            </a:r>
          </a:p>
          <a:p>
            <a:pPr algn="just" marL="784773" indent="-392386" lvl="1">
              <a:lnSpc>
                <a:spcPts val="5088"/>
              </a:lnSpc>
              <a:buFont typeface="Arial"/>
              <a:buChar char="•"/>
            </a:pPr>
            <a:r>
              <a:rPr lang="en-US" sz="3634" spc="-7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Kho chứa, nhà xưởng: Giám sát khu vực dễ cháy nổ, gửi cảnh báo sớm cho quản lý.</a:t>
            </a:r>
          </a:p>
          <a:p>
            <a:pPr algn="just" marL="784773" indent="-392386" lvl="1">
              <a:lnSpc>
                <a:spcPts val="5088"/>
              </a:lnSpc>
              <a:buFont typeface="Arial"/>
              <a:buChar char="•"/>
            </a:pPr>
            <a:r>
              <a:rPr lang="en-US" sz="3634" spc="-7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Trường học, văn phòng: Nâng cao an toàn phòng cháy chữa cháy, hỗ trợ quản lý từ xa.</a:t>
            </a:r>
          </a:p>
          <a:p>
            <a:pPr algn="just">
              <a:lnSpc>
                <a:spcPts val="5088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6435" y="6206340"/>
            <a:ext cx="3714349" cy="1123591"/>
          </a:xfrm>
          <a:custGeom>
            <a:avLst/>
            <a:gdLst/>
            <a:ahLst/>
            <a:cxnLst/>
            <a:rect r="r" b="b" t="t" l="l"/>
            <a:pathLst>
              <a:path h="1123591" w="3714349">
                <a:moveTo>
                  <a:pt x="0" y="0"/>
                </a:moveTo>
                <a:lnTo>
                  <a:pt x="3714350" y="0"/>
                </a:lnTo>
                <a:lnTo>
                  <a:pt x="3714350" y="1123591"/>
                </a:lnTo>
                <a:lnTo>
                  <a:pt x="0" y="11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3641" y="2450492"/>
            <a:ext cx="9705064" cy="198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30"/>
              </a:lnSpc>
              <a:spcBef>
                <a:spcPct val="0"/>
              </a:spcBef>
            </a:pPr>
            <a:r>
              <a:rPr lang="en-US" sz="116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00226" y="5663736"/>
            <a:ext cx="9705064" cy="198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330"/>
              </a:lnSpc>
              <a:spcBef>
                <a:spcPct val="0"/>
              </a:spcBef>
            </a:pPr>
            <a:r>
              <a:rPr lang="en-US" sz="116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DEMO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DAGfIYFMCH0</dc:identifier>
  <dcterms:modified xsi:type="dcterms:W3CDTF">2011-08-01T06:04:30Z</dcterms:modified>
  <cp:revision>1</cp:revision>
  <dc:title>White and Blue Professional Modern Technology Pitch Deck Presentation</dc:title>
</cp:coreProperties>
</file>